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470" r:id="rId2"/>
    <p:sldId id="355" r:id="rId3"/>
    <p:sldId id="392" r:id="rId4"/>
    <p:sldId id="399" r:id="rId5"/>
    <p:sldId id="369" r:id="rId6"/>
    <p:sldId id="370" r:id="rId7"/>
    <p:sldId id="413" r:id="rId8"/>
    <p:sldId id="349" r:id="rId9"/>
    <p:sldId id="379" r:id="rId10"/>
    <p:sldId id="437" r:id="rId11"/>
    <p:sldId id="438" r:id="rId12"/>
    <p:sldId id="479" r:id="rId13"/>
    <p:sldId id="439" r:id="rId14"/>
    <p:sldId id="352" r:id="rId15"/>
    <p:sldId id="448" r:id="rId16"/>
    <p:sldId id="375" r:id="rId17"/>
    <p:sldId id="402" r:id="rId18"/>
    <p:sldId id="383" r:id="rId19"/>
    <p:sldId id="384" r:id="rId20"/>
    <p:sldId id="440" r:id="rId21"/>
    <p:sldId id="441" r:id="rId22"/>
    <p:sldId id="403" r:id="rId23"/>
    <p:sldId id="394" r:id="rId24"/>
    <p:sldId id="442" r:id="rId25"/>
    <p:sldId id="38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5757"/>
    <a:srgbClr val="FF1111"/>
    <a:srgbClr val="48A2A0"/>
    <a:srgbClr val="6C92C0"/>
    <a:srgbClr val="B0C4DD"/>
    <a:srgbClr val="A4D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973" autoAdjust="0"/>
    <p:restoredTop sz="72819" autoAdjust="0"/>
  </p:normalViewPr>
  <p:slideViewPr>
    <p:cSldViewPr snapToGrid="0" showGuides="1">
      <p:cViewPr>
        <p:scale>
          <a:sx n="80" d="100"/>
          <a:sy n="80" d="100"/>
        </p:scale>
        <p:origin x="-1278" y="-216"/>
      </p:cViewPr>
      <p:guideLst>
        <p:guide orient="horz" pos="2095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390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3593460" y="1511293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0650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PVP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</a:t>
            </a:r>
          </a:p>
        </p:txBody>
      </p:sp>
      <p:sp>
        <p:nvSpPr>
          <p:cNvPr id="28" name="矩形 27"/>
          <p:cNvSpPr/>
          <p:nvPr/>
        </p:nvSpPr>
        <p:spPr>
          <a:xfrm>
            <a:off x="5112571" y="2335379"/>
            <a:ext cx="139974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卡牌构成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战略核心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战斗系统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卡牌解析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策略体验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19291" y="3535707"/>
            <a:ext cx="16765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PVP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战斗阶段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18859" y="1402704"/>
            <a:ext cx="1395941" cy="589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战斗行动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595912" y="1559174"/>
            <a:ext cx="4596051" cy="16004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与战斗方式相应的能力值来结算（力量、洞察等）。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根据角色基础能力值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效果修正（装备，任务，技能等因素）决定骰子数量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18859" y="2448321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骰子数量</a:t>
            </a:r>
            <a:endParaRPr lang="en-US" altLang="zh-CN" dirty="0" smtClean="0"/>
          </a:p>
        </p:txBody>
      </p:sp>
      <p:sp>
        <p:nvSpPr>
          <p:cNvPr id="19" name="矩形 18"/>
          <p:cNvSpPr/>
          <p:nvPr/>
        </p:nvSpPr>
        <p:spPr>
          <a:xfrm>
            <a:off x="2718858" y="3500896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烧卡</a:t>
            </a:r>
            <a:endParaRPr lang="en-US" altLang="zh-CN" dirty="0" smtClean="0"/>
          </a:p>
        </p:txBody>
      </p:sp>
      <p:sp>
        <p:nvSpPr>
          <p:cNvPr id="20" name="矩形 19"/>
          <p:cNvSpPr/>
          <p:nvPr/>
        </p:nvSpPr>
        <p:spPr>
          <a:xfrm>
            <a:off x="2718858" y="4553471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投掷骰子</a:t>
            </a:r>
            <a:endParaRPr lang="en-US" altLang="zh-CN" dirty="0" smtClean="0"/>
          </a:p>
        </p:txBody>
      </p:sp>
      <p:sp>
        <p:nvSpPr>
          <p:cNvPr id="21" name="矩形 20"/>
          <p:cNvSpPr/>
          <p:nvPr/>
        </p:nvSpPr>
        <p:spPr>
          <a:xfrm>
            <a:off x="2718858" y="5606046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诡计卡</a:t>
            </a:r>
            <a:endParaRPr lang="en-US" altLang="zh-CN" dirty="0" smtClean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887" y="3357115"/>
            <a:ext cx="3291986" cy="241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028" y="3357115"/>
            <a:ext cx="1824262" cy="255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肘形连接符 5"/>
          <p:cNvCxnSpPr>
            <a:stCxn id="16" idx="3"/>
            <a:endCxn id="13" idx="1"/>
          </p:cNvCxnSpPr>
          <p:nvPr/>
        </p:nvCxnSpPr>
        <p:spPr>
          <a:xfrm flipV="1">
            <a:off x="4114800" y="2359393"/>
            <a:ext cx="1481112" cy="38629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战斗阶段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18859" y="1402704"/>
            <a:ext cx="1395941" cy="589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战斗行动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595912" y="1567470"/>
            <a:ext cx="4596051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弃牌，锁定骰子图标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18859" y="2448321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骰子数量</a:t>
            </a:r>
            <a:endParaRPr lang="en-US" altLang="zh-CN" dirty="0" smtClean="0"/>
          </a:p>
        </p:txBody>
      </p:sp>
      <p:sp>
        <p:nvSpPr>
          <p:cNvPr id="19" name="矩形 18"/>
          <p:cNvSpPr/>
          <p:nvPr/>
        </p:nvSpPr>
        <p:spPr>
          <a:xfrm>
            <a:off x="2718858" y="3500896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烧卡</a:t>
            </a:r>
            <a:endParaRPr lang="en-US" altLang="zh-CN" dirty="0" smtClean="0"/>
          </a:p>
        </p:txBody>
      </p:sp>
      <p:sp>
        <p:nvSpPr>
          <p:cNvPr id="20" name="矩形 19"/>
          <p:cNvSpPr/>
          <p:nvPr/>
        </p:nvSpPr>
        <p:spPr>
          <a:xfrm>
            <a:off x="2718858" y="4553471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投掷骰子</a:t>
            </a:r>
            <a:endParaRPr lang="en-US" altLang="zh-CN" dirty="0" smtClean="0"/>
          </a:p>
        </p:txBody>
      </p:sp>
      <p:sp>
        <p:nvSpPr>
          <p:cNvPr id="21" name="矩形 20"/>
          <p:cNvSpPr/>
          <p:nvPr/>
        </p:nvSpPr>
        <p:spPr>
          <a:xfrm>
            <a:off x="2718858" y="5606046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诡计卡</a:t>
            </a:r>
            <a:endParaRPr lang="en-US" altLang="zh-CN" dirty="0" smtClean="0"/>
          </a:p>
        </p:txBody>
      </p:sp>
      <p:cxnSp>
        <p:nvCxnSpPr>
          <p:cNvPr id="6" name="肘形连接符 5"/>
          <p:cNvCxnSpPr>
            <a:stCxn id="19" idx="3"/>
            <a:endCxn id="13" idx="1"/>
          </p:cNvCxnSpPr>
          <p:nvPr/>
        </p:nvCxnSpPr>
        <p:spPr>
          <a:xfrm flipV="1">
            <a:off x="4114799" y="1936802"/>
            <a:ext cx="1481113" cy="186145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74004">
            <a:off x="5712463" y="2738848"/>
            <a:ext cx="4370809" cy="345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4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战斗演示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战斗演示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6168" y="1029970"/>
            <a:ext cx="7143750" cy="535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战斗阶段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18859" y="1402704"/>
            <a:ext cx="1395941" cy="589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战斗行动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595910" y="3092232"/>
            <a:ext cx="4596051" cy="31085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打出诡计卡改变投掷的结果。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（如：加投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个骰子、将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个太阳改变为月亮、减少对手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个防御。）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双方同步进行，并即时结算。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双方回合结束后结算最终投掷结果。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通过烧卡锁定的骰子结果无法改变。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18859" y="2448321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骰子数量</a:t>
            </a:r>
            <a:endParaRPr lang="en-US" altLang="zh-CN" dirty="0" smtClean="0"/>
          </a:p>
        </p:txBody>
      </p:sp>
      <p:sp>
        <p:nvSpPr>
          <p:cNvPr id="19" name="矩形 18"/>
          <p:cNvSpPr/>
          <p:nvPr/>
        </p:nvSpPr>
        <p:spPr>
          <a:xfrm>
            <a:off x="2718858" y="3500896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烧卡</a:t>
            </a:r>
            <a:endParaRPr lang="en-US" altLang="zh-CN" dirty="0" smtClean="0"/>
          </a:p>
        </p:txBody>
      </p:sp>
      <p:sp>
        <p:nvSpPr>
          <p:cNvPr id="20" name="矩形 19"/>
          <p:cNvSpPr/>
          <p:nvPr/>
        </p:nvSpPr>
        <p:spPr>
          <a:xfrm>
            <a:off x="2718858" y="4553471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投掷骰子</a:t>
            </a:r>
            <a:endParaRPr lang="en-US" altLang="zh-CN" dirty="0" smtClean="0"/>
          </a:p>
        </p:txBody>
      </p:sp>
      <p:sp>
        <p:nvSpPr>
          <p:cNvPr id="21" name="矩形 20"/>
          <p:cNvSpPr/>
          <p:nvPr/>
        </p:nvSpPr>
        <p:spPr>
          <a:xfrm>
            <a:off x="2718858" y="5606046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诡计卡</a:t>
            </a:r>
            <a:endParaRPr lang="en-US" altLang="zh-CN" dirty="0" smtClean="0"/>
          </a:p>
        </p:txBody>
      </p:sp>
      <p:cxnSp>
        <p:nvCxnSpPr>
          <p:cNvPr id="6" name="肘形连接符 5"/>
          <p:cNvCxnSpPr>
            <a:stCxn id="21" idx="3"/>
            <a:endCxn id="13" idx="1"/>
          </p:cNvCxnSpPr>
          <p:nvPr/>
        </p:nvCxnSpPr>
        <p:spPr>
          <a:xfrm flipV="1">
            <a:off x="4114799" y="4646504"/>
            <a:ext cx="1481111" cy="125690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7477041" y="4646428"/>
            <a:ext cx="1865968" cy="173818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" name="矩形 1"/>
          <p:cNvSpPr/>
          <p:nvPr/>
        </p:nvSpPr>
        <p:spPr>
          <a:xfrm>
            <a:off x="3746605" y="1933577"/>
            <a:ext cx="2548991" cy="290504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01808" y="2713366"/>
            <a:ext cx="1728201" cy="1166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完整战斗流程示意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191669" y="2084351"/>
            <a:ext cx="1650775" cy="335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结算骰子数量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191667" y="2786757"/>
            <a:ext cx="1650775" cy="335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烧卡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191666" y="3577599"/>
            <a:ext cx="1650775" cy="335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投掷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91665" y="4385453"/>
            <a:ext cx="1650775" cy="335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诡计阶段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195714" y="5561800"/>
            <a:ext cx="1650775" cy="335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战斗演出</a:t>
            </a:r>
            <a:endParaRPr lang="zh-CN" altLang="en-US" dirty="0"/>
          </a:p>
        </p:txBody>
      </p:sp>
      <p:sp>
        <p:nvSpPr>
          <p:cNvPr id="7" name="下箭头 6"/>
          <p:cNvSpPr/>
          <p:nvPr/>
        </p:nvSpPr>
        <p:spPr>
          <a:xfrm>
            <a:off x="4915904" y="4878024"/>
            <a:ext cx="210393" cy="641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6200000">
            <a:off x="6570729" y="4997379"/>
            <a:ext cx="210393" cy="14646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639464" y="4228696"/>
            <a:ext cx="1541122" cy="31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突袭结算</a:t>
            </a:r>
            <a:endParaRPr lang="zh-CN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4191663" y="728225"/>
            <a:ext cx="1650775" cy="653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选择战斗方式和技能卡</a:t>
            </a:r>
            <a:endParaRPr lang="zh-CN" altLang="en-US" dirty="0"/>
          </a:p>
        </p:txBody>
      </p:sp>
      <p:sp>
        <p:nvSpPr>
          <p:cNvPr id="23" name="下箭头 22"/>
          <p:cNvSpPr/>
          <p:nvPr/>
        </p:nvSpPr>
        <p:spPr>
          <a:xfrm>
            <a:off x="4911855" y="1415704"/>
            <a:ext cx="210393" cy="485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649663" y="4809507"/>
            <a:ext cx="1541122" cy="31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选择技能卡</a:t>
            </a:r>
            <a:endParaRPr lang="zh-CN" altLang="en-US" sz="1400" dirty="0"/>
          </a:p>
        </p:txBody>
      </p:sp>
      <p:sp>
        <p:nvSpPr>
          <p:cNvPr id="25" name="矩形 24"/>
          <p:cNvSpPr/>
          <p:nvPr/>
        </p:nvSpPr>
        <p:spPr>
          <a:xfrm>
            <a:off x="7649663" y="5362729"/>
            <a:ext cx="1541122" cy="31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结算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投掷骰子</a:t>
            </a:r>
            <a:endParaRPr lang="zh-CN" altLang="en-US" sz="1400" dirty="0"/>
          </a:p>
        </p:txBody>
      </p:sp>
      <p:sp>
        <p:nvSpPr>
          <p:cNvPr id="27" name="矩形 26"/>
          <p:cNvSpPr/>
          <p:nvPr/>
        </p:nvSpPr>
        <p:spPr>
          <a:xfrm>
            <a:off x="7649657" y="5944861"/>
            <a:ext cx="1541122" cy="31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突袭战斗演出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animBg="1"/>
      <p:bldP spid="11" grpId="0" animBg="1"/>
      <p:bldP spid="13" grpId="0" animBg="1"/>
      <p:bldP spid="15" grpId="0" animBg="1"/>
      <p:bldP spid="16" grpId="0" animBg="1"/>
      <p:bldP spid="19" grpId="0" animBg="1"/>
      <p:bldP spid="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92356" y="2834797"/>
            <a:ext cx="63610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闪避不同于防御，不会进行反击。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闪避成功后，会获得突袭的机会。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闪避时获得的攻击数会在</a:t>
            </a:r>
            <a:r>
              <a:rPr lang="zh-CN" altLang="en-US" sz="1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突袭骰子结算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时额外数量的骰子。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突袭行动不会有烧卡和诡计修正。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97131" y="1846239"/>
            <a:ext cx="24058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附：闪避与突袭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结算阶段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87008" y="1566838"/>
            <a:ext cx="165077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结算阶段</a:t>
            </a:r>
            <a:endParaRPr lang="zh-CN" altLang="en-US" dirty="0"/>
          </a:p>
        </p:txBody>
      </p:sp>
      <p:pic>
        <p:nvPicPr>
          <p:cNvPr id="7" name="Picture 6" descr="E:\YL工作文档\1_印斯茅斯疑云\卡牌简版\成稿\任务卡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87" y="3162733"/>
            <a:ext cx="3813175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478531" y="3625372"/>
            <a:ext cx="45960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根据投掷的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最终结果（不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包含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突袭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判定任务是否达成。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如果达成，结算任务奖励效果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弃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除多余手牌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开始新的回合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卡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牌解析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308116" y="3591673"/>
            <a:ext cx="1245711" cy="44267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卡牌解析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1801" y="2515510"/>
            <a:ext cx="95410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玩家卡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11801" y="4656198"/>
            <a:ext cx="95410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环境卡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2" name="肘形连接符 11"/>
          <p:cNvCxnSpPr>
            <a:stCxn id="8" idx="3"/>
            <a:endCxn id="10" idx="1"/>
          </p:cNvCxnSpPr>
          <p:nvPr/>
        </p:nvCxnSpPr>
        <p:spPr>
          <a:xfrm flipV="1">
            <a:off x="3553827" y="2715565"/>
            <a:ext cx="1257974" cy="10974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8" idx="3"/>
            <a:endCxn id="11" idx="1"/>
          </p:cNvCxnSpPr>
          <p:nvPr/>
        </p:nvCxnSpPr>
        <p:spPr>
          <a:xfrm>
            <a:off x="3553827" y="3813010"/>
            <a:ext cx="1257974" cy="10432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811801" y="3602314"/>
            <a:ext cx="95410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任务卡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肘形连接符 3"/>
          <p:cNvCxnSpPr>
            <a:stCxn id="8" idx="3"/>
            <a:endCxn id="14" idx="1"/>
          </p:cNvCxnSpPr>
          <p:nvPr/>
        </p:nvCxnSpPr>
        <p:spPr>
          <a:xfrm flipV="1">
            <a:off x="3553827" y="3802369"/>
            <a:ext cx="1257974" cy="106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727890" y="4256088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道具卡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27890" y="4851272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技能卡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27886" y="5499427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诡计卡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2" name="肘形连接符 21"/>
          <p:cNvCxnSpPr>
            <a:stCxn id="11" idx="3"/>
            <a:endCxn id="19" idx="1"/>
          </p:cNvCxnSpPr>
          <p:nvPr/>
        </p:nvCxnSpPr>
        <p:spPr>
          <a:xfrm flipV="1">
            <a:off x="5765908" y="4456143"/>
            <a:ext cx="961982" cy="4001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1" idx="3"/>
            <a:endCxn id="21" idx="1"/>
          </p:cNvCxnSpPr>
          <p:nvPr/>
        </p:nvCxnSpPr>
        <p:spPr>
          <a:xfrm>
            <a:off x="5765908" y="4856253"/>
            <a:ext cx="961978" cy="8432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727885" y="3592789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佣兵卡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1" name="肘形连接符 30"/>
          <p:cNvCxnSpPr>
            <a:stCxn id="14" idx="3"/>
            <a:endCxn id="25" idx="1"/>
          </p:cNvCxnSpPr>
          <p:nvPr/>
        </p:nvCxnSpPr>
        <p:spPr>
          <a:xfrm flipV="1">
            <a:off x="5765908" y="3792844"/>
            <a:ext cx="961977" cy="95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2021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解析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佣兵卡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6820" y="4012274"/>
            <a:ext cx="459605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绝大部分通过任务达成后获得。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在战斗中提供稳定的支援。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区别于装备卡：装备卡改变能力数值，佣兵卡稳定达成结果。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（例：在进攻中获得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个攻击标志；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夺取对方投出的第一个旧印标志。）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43" y="944130"/>
            <a:ext cx="3590569" cy="487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1600200" y="2758737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佣兵卡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2021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解析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16289" y="1572857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道具卡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16282" y="3158847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技能卡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16284" y="4803687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诡计卡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0" name="肘形连接符 19"/>
          <p:cNvCxnSpPr>
            <a:stCxn id="24" idx="3"/>
            <a:endCxn id="13" idx="1"/>
          </p:cNvCxnSpPr>
          <p:nvPr/>
        </p:nvCxnSpPr>
        <p:spPr>
          <a:xfrm flipV="1">
            <a:off x="2574235" y="1772912"/>
            <a:ext cx="942054" cy="11858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4" idx="3"/>
            <a:endCxn id="16" idx="1"/>
          </p:cNvCxnSpPr>
          <p:nvPr/>
        </p:nvCxnSpPr>
        <p:spPr>
          <a:xfrm>
            <a:off x="2574235" y="2958792"/>
            <a:ext cx="942049" cy="20449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620128" y="2758737"/>
            <a:ext cx="95410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环境卡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0" name="肘形连接符 9"/>
          <p:cNvCxnSpPr>
            <a:stCxn id="24" idx="3"/>
            <a:endCxn id="15" idx="1"/>
          </p:cNvCxnSpPr>
          <p:nvPr/>
        </p:nvCxnSpPr>
        <p:spPr>
          <a:xfrm>
            <a:off x="2574235" y="2958792"/>
            <a:ext cx="942047" cy="4001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740717" y="1029970"/>
            <a:ext cx="3828924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分为即时生效道具和可装备道具。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备战阶段打出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加强自身能力或产生即时效果。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9" name="Picture 6" descr="E:\YL工作文档\1_印斯茅斯疑云\卡牌简版\成稿\镇定剂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3971">
            <a:off x="7949703" y="2724096"/>
            <a:ext cx="1510813" cy="21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E:\YL工作文档\1_印斯茅斯疑云\卡牌简版\成稿\双枪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2962">
            <a:off x="5829617" y="2517458"/>
            <a:ext cx="1512153" cy="212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肘形连接符 31"/>
          <p:cNvCxnSpPr>
            <a:stCxn id="13" idx="3"/>
            <a:endCxn id="27" idx="1"/>
          </p:cNvCxnSpPr>
          <p:nvPr/>
        </p:nvCxnSpPr>
        <p:spPr>
          <a:xfrm flipV="1">
            <a:off x="4470396" y="1568579"/>
            <a:ext cx="1270321" cy="204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79931">
            <a:off x="6414825" y="3207149"/>
            <a:ext cx="2124762" cy="27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战略核心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366685" y="2938023"/>
            <a:ext cx="1315958" cy="11237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49" y="1106723"/>
            <a:ext cx="6381752" cy="4786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2021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解析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16289" y="1572857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道具卡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16282" y="3158847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技能卡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16284" y="4803687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诡计卡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0" name="肘形连接符 19"/>
          <p:cNvCxnSpPr>
            <a:stCxn id="24" idx="3"/>
            <a:endCxn id="13" idx="1"/>
          </p:cNvCxnSpPr>
          <p:nvPr/>
        </p:nvCxnSpPr>
        <p:spPr>
          <a:xfrm flipV="1">
            <a:off x="2574235" y="1772912"/>
            <a:ext cx="942054" cy="11858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4" idx="3"/>
            <a:endCxn id="16" idx="1"/>
          </p:cNvCxnSpPr>
          <p:nvPr/>
        </p:nvCxnSpPr>
        <p:spPr>
          <a:xfrm>
            <a:off x="2574235" y="2958792"/>
            <a:ext cx="942049" cy="20449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620128" y="2758737"/>
            <a:ext cx="95410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环境卡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0" name="肘形连接符 9"/>
          <p:cNvCxnSpPr>
            <a:stCxn id="24" idx="3"/>
            <a:endCxn id="15" idx="1"/>
          </p:cNvCxnSpPr>
          <p:nvPr/>
        </p:nvCxnSpPr>
        <p:spPr>
          <a:xfrm>
            <a:off x="2574235" y="2958792"/>
            <a:ext cx="942047" cy="4001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740717" y="1029970"/>
            <a:ext cx="3828924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分为进攻、防御和闪避。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备战阶段决定作战方式时打出，决定本回合进行战斗的方式。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不同技能可能会对某些图标有特殊加成。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2" name="肘形连接符 31"/>
          <p:cNvCxnSpPr>
            <a:stCxn id="15" idx="3"/>
            <a:endCxn id="27" idx="1"/>
          </p:cNvCxnSpPr>
          <p:nvPr/>
        </p:nvCxnSpPr>
        <p:spPr>
          <a:xfrm flipV="1">
            <a:off x="4470389" y="1937911"/>
            <a:ext cx="1270328" cy="14209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:\YL工作文档\1_印斯茅斯疑云\图片\游戏素材\giphy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627" y="2958792"/>
            <a:ext cx="3324898" cy="33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2021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解析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16289" y="1572857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道具卡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16282" y="3158847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技能卡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16284" y="4803687"/>
            <a:ext cx="95410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诡计卡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0" name="肘形连接符 19"/>
          <p:cNvCxnSpPr>
            <a:stCxn id="24" idx="3"/>
            <a:endCxn id="13" idx="1"/>
          </p:cNvCxnSpPr>
          <p:nvPr/>
        </p:nvCxnSpPr>
        <p:spPr>
          <a:xfrm flipV="1">
            <a:off x="2574235" y="1772912"/>
            <a:ext cx="942054" cy="11858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4" idx="3"/>
            <a:endCxn id="16" idx="1"/>
          </p:cNvCxnSpPr>
          <p:nvPr/>
        </p:nvCxnSpPr>
        <p:spPr>
          <a:xfrm>
            <a:off x="2574235" y="2958792"/>
            <a:ext cx="942049" cy="20449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620128" y="2758737"/>
            <a:ext cx="95410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环境卡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0" name="肘形连接符 9"/>
          <p:cNvCxnSpPr>
            <a:stCxn id="24" idx="3"/>
            <a:endCxn id="15" idx="1"/>
          </p:cNvCxnSpPr>
          <p:nvPr/>
        </p:nvCxnSpPr>
        <p:spPr>
          <a:xfrm>
            <a:off x="2574235" y="2958792"/>
            <a:ext cx="942047" cy="4001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35967" y="4418967"/>
            <a:ext cx="3828924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战斗中，诡计阶段打出。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改变投掷结果，对战斗的结果、任务的达成产生直接的影响。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诡计卡无法改变通过烧卡锁定的图标。</a:t>
            </a:r>
            <a:endParaRPr lang="en-US" altLang="zh-CN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2" name="肘形连接符 31"/>
          <p:cNvCxnSpPr>
            <a:stCxn id="16" idx="3"/>
            <a:endCxn id="27" idx="1"/>
          </p:cNvCxnSpPr>
          <p:nvPr/>
        </p:nvCxnSpPr>
        <p:spPr>
          <a:xfrm>
            <a:off x="4470391" y="5003742"/>
            <a:ext cx="1365576" cy="2000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3996" y="906243"/>
            <a:ext cx="3086262" cy="3355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4446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体验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308116" y="3591673"/>
            <a:ext cx="1486540" cy="44267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体验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26151" y="1916345"/>
            <a:ext cx="121058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任务系统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26151" y="3191563"/>
            <a:ext cx="121058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战术思考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1" name="肘形连接符 10"/>
          <p:cNvCxnSpPr>
            <a:stCxn id="8" idx="3"/>
            <a:endCxn id="9" idx="1"/>
          </p:cNvCxnSpPr>
          <p:nvPr/>
        </p:nvCxnSpPr>
        <p:spPr>
          <a:xfrm flipV="1">
            <a:off x="3794656" y="2116400"/>
            <a:ext cx="1531495" cy="16966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8" idx="3"/>
            <a:endCxn id="10" idx="1"/>
          </p:cNvCxnSpPr>
          <p:nvPr/>
        </p:nvCxnSpPr>
        <p:spPr>
          <a:xfrm flipV="1">
            <a:off x="3794656" y="3391618"/>
            <a:ext cx="1531495" cy="4213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326151" y="4829863"/>
            <a:ext cx="121058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流程体验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4" name="肘形连接符 23"/>
          <p:cNvCxnSpPr>
            <a:stCxn id="8" idx="3"/>
            <a:endCxn id="22" idx="1"/>
          </p:cNvCxnSpPr>
          <p:nvPr/>
        </p:nvCxnSpPr>
        <p:spPr>
          <a:xfrm>
            <a:off x="3794656" y="3813010"/>
            <a:ext cx="1531495" cy="121690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27911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任务系统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505" y="4396762"/>
            <a:ext cx="1933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整体战术策略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79590" y="4396762"/>
            <a:ext cx="17282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回合策略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通过任务的选择扭转战局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32324" y="4396761"/>
            <a:ext cx="1783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战略性放弃，可再次使用任务卡。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658941" y="4396762"/>
            <a:ext cx="19146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阻止对手完成任务。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当通过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攻击难以击败对手时，可尝试任务获胜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326151" y="1916345"/>
            <a:ext cx="121058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任务系统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58274" y="3316491"/>
            <a:ext cx="1210588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任务构筑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74579" y="3316491"/>
            <a:ext cx="1210588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任务影响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35008" y="3316491"/>
            <a:ext cx="1210588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任务达成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80495" y="3316491"/>
            <a:ext cx="1210588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任务获胜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肘形连接符 3"/>
          <p:cNvCxnSpPr>
            <a:stCxn id="22" idx="2"/>
            <a:endCxn id="24" idx="0"/>
          </p:cNvCxnSpPr>
          <p:nvPr/>
        </p:nvCxnSpPr>
        <p:spPr>
          <a:xfrm rot="5400000">
            <a:off x="3647489" y="1032535"/>
            <a:ext cx="1000036" cy="35678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22" idx="2"/>
            <a:endCxn id="25" idx="0"/>
          </p:cNvCxnSpPr>
          <p:nvPr/>
        </p:nvCxnSpPr>
        <p:spPr>
          <a:xfrm rot="5400000">
            <a:off x="4805641" y="2190687"/>
            <a:ext cx="1000036" cy="125157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>
            <a:stCxn id="22" idx="2"/>
            <a:endCxn id="26" idx="0"/>
          </p:cNvCxnSpPr>
          <p:nvPr/>
        </p:nvCxnSpPr>
        <p:spPr>
          <a:xfrm rot="16200000" flipH="1">
            <a:off x="5985855" y="2262044"/>
            <a:ext cx="1000036" cy="11088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2" idx="2"/>
            <a:endCxn id="27" idx="0"/>
          </p:cNvCxnSpPr>
          <p:nvPr/>
        </p:nvCxnSpPr>
        <p:spPr>
          <a:xfrm rot="16200000" flipH="1">
            <a:off x="7208599" y="1039301"/>
            <a:ext cx="1000036" cy="35543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20" grpId="0"/>
      <p:bldP spid="24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27911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任务系统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505" y="4396762"/>
            <a:ext cx="19337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行动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方式选择，攻防博弈。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79590" y="4396762"/>
            <a:ext cx="1728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战前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烧卡，通过消耗大量卡牌达成条件。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32324" y="4396761"/>
            <a:ext cx="1783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投掷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后诡计卡逆转、保住优势或战略性放弃。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658941" y="4396762"/>
            <a:ext cx="19146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根据战局，随时改变战术，选择不同方式获得胜利。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326151" y="1916345"/>
            <a:ext cx="121058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战术思考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58274" y="3316491"/>
            <a:ext cx="1210588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战斗行动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74579" y="3316491"/>
            <a:ext cx="1210588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战斗投入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35008" y="3316491"/>
            <a:ext cx="1210588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战局逆转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80495" y="3316491"/>
            <a:ext cx="1210588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战术变化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肘形连接符 3"/>
          <p:cNvCxnSpPr>
            <a:stCxn id="22" idx="2"/>
            <a:endCxn id="24" idx="0"/>
          </p:cNvCxnSpPr>
          <p:nvPr/>
        </p:nvCxnSpPr>
        <p:spPr>
          <a:xfrm rot="5400000">
            <a:off x="3647489" y="1032535"/>
            <a:ext cx="1000036" cy="35678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22" idx="2"/>
            <a:endCxn id="25" idx="0"/>
          </p:cNvCxnSpPr>
          <p:nvPr/>
        </p:nvCxnSpPr>
        <p:spPr>
          <a:xfrm rot="5400000">
            <a:off x="4805641" y="2190687"/>
            <a:ext cx="1000036" cy="125157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>
            <a:stCxn id="22" idx="2"/>
            <a:endCxn id="26" idx="0"/>
          </p:cNvCxnSpPr>
          <p:nvPr/>
        </p:nvCxnSpPr>
        <p:spPr>
          <a:xfrm rot="16200000" flipH="1">
            <a:off x="5985855" y="2262044"/>
            <a:ext cx="1000036" cy="11088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2" idx="2"/>
            <a:endCxn id="27" idx="0"/>
          </p:cNvCxnSpPr>
          <p:nvPr/>
        </p:nvCxnSpPr>
        <p:spPr>
          <a:xfrm rot="16200000" flipH="1">
            <a:off x="7208599" y="1039301"/>
            <a:ext cx="1000036" cy="35543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20" grpId="0"/>
      <p:bldP spid="24" grpId="0" animBg="1"/>
      <p:bldP spid="25" grpId="0" animBg="1"/>
      <p:bldP spid="26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流程体验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87476" y="2709417"/>
            <a:ext cx="1715512" cy="2930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787476" y="778468"/>
            <a:ext cx="1715512" cy="191117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578628" y="1724341"/>
            <a:ext cx="1334910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备战阶段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995451" y="949787"/>
            <a:ext cx="1334910" cy="42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选择打出任务卡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95451" y="1521624"/>
            <a:ext cx="1334910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结算、抽卡</a:t>
            </a:r>
            <a:endParaRPr lang="zh-CN" altLang="en-US" sz="1400" dirty="0"/>
          </a:p>
        </p:txBody>
      </p:sp>
      <p:sp>
        <p:nvSpPr>
          <p:cNvPr id="36" name="矩形 35"/>
          <p:cNvSpPr/>
          <p:nvPr/>
        </p:nvSpPr>
        <p:spPr>
          <a:xfrm>
            <a:off x="3994104" y="2094810"/>
            <a:ext cx="1334910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打出装备卡</a:t>
            </a:r>
            <a:endParaRPr lang="zh-CN" altLang="en-US" sz="1400" dirty="0"/>
          </a:p>
        </p:txBody>
      </p:sp>
      <p:sp>
        <p:nvSpPr>
          <p:cNvPr id="37" name="矩形 36"/>
          <p:cNvSpPr/>
          <p:nvPr/>
        </p:nvSpPr>
        <p:spPr>
          <a:xfrm>
            <a:off x="3994104" y="2797016"/>
            <a:ext cx="1334910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选择技能卡</a:t>
            </a:r>
            <a:endParaRPr lang="zh-CN" altLang="en-US" sz="1400" dirty="0"/>
          </a:p>
        </p:txBody>
      </p:sp>
      <p:sp>
        <p:nvSpPr>
          <p:cNvPr id="38" name="矩形 37"/>
          <p:cNvSpPr/>
          <p:nvPr/>
        </p:nvSpPr>
        <p:spPr>
          <a:xfrm>
            <a:off x="3995451" y="3370202"/>
            <a:ext cx="1334910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烧卡</a:t>
            </a:r>
            <a:endParaRPr lang="zh-CN" altLang="en-US" sz="1400" dirty="0"/>
          </a:p>
        </p:txBody>
      </p:sp>
      <p:sp>
        <p:nvSpPr>
          <p:cNvPr id="39" name="矩形 38"/>
          <p:cNvSpPr/>
          <p:nvPr/>
        </p:nvSpPr>
        <p:spPr>
          <a:xfrm>
            <a:off x="4000849" y="3943388"/>
            <a:ext cx="1334910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投掷</a:t>
            </a:r>
            <a:endParaRPr lang="zh-CN" altLang="en-US" sz="1400" dirty="0"/>
          </a:p>
        </p:txBody>
      </p:sp>
      <p:sp>
        <p:nvSpPr>
          <p:cNvPr id="40" name="矩形 39"/>
          <p:cNvSpPr/>
          <p:nvPr/>
        </p:nvSpPr>
        <p:spPr>
          <a:xfrm>
            <a:off x="4000849" y="4516574"/>
            <a:ext cx="1334910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打出诡计卡</a:t>
            </a:r>
            <a:endParaRPr lang="zh-CN" altLang="en-US" sz="1400" dirty="0"/>
          </a:p>
        </p:txBody>
      </p:sp>
      <p:sp>
        <p:nvSpPr>
          <p:cNvPr id="41" name="矩形 40"/>
          <p:cNvSpPr/>
          <p:nvPr/>
        </p:nvSpPr>
        <p:spPr>
          <a:xfrm>
            <a:off x="3994104" y="5089760"/>
            <a:ext cx="1334910" cy="42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战斗演出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022421" y="5719591"/>
            <a:ext cx="1334910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结算任务结果</a:t>
            </a:r>
            <a:endParaRPr lang="zh-CN" altLang="en-US" sz="1400" dirty="0"/>
          </a:p>
        </p:txBody>
      </p:sp>
      <p:sp>
        <p:nvSpPr>
          <p:cNvPr id="43" name="矩形 42"/>
          <p:cNvSpPr/>
          <p:nvPr/>
        </p:nvSpPr>
        <p:spPr>
          <a:xfrm>
            <a:off x="1578628" y="3917763"/>
            <a:ext cx="1334910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战斗阶段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600200" y="5738056"/>
            <a:ext cx="1334910" cy="42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结算阶段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7258557" y="418554"/>
            <a:ext cx="1998732" cy="3414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回合时间控制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7145268" y="897156"/>
            <a:ext cx="2225310" cy="5260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同步选择，同步展示，给予较长思考时间。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145268" y="2042179"/>
            <a:ext cx="2225310" cy="52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同步独立进行。中等时间。</a:t>
            </a:r>
            <a:endParaRPr lang="zh-CN" altLang="en-US" sz="1400" dirty="0"/>
          </a:p>
        </p:txBody>
      </p:sp>
      <p:cxnSp>
        <p:nvCxnSpPr>
          <p:cNvPr id="48" name="直接箭头连接符 47"/>
          <p:cNvCxnSpPr>
            <a:stCxn id="34" idx="3"/>
            <a:endCxn id="46" idx="1"/>
          </p:cNvCxnSpPr>
          <p:nvPr/>
        </p:nvCxnSpPr>
        <p:spPr>
          <a:xfrm>
            <a:off x="5330361" y="1160180"/>
            <a:ext cx="18149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6" idx="3"/>
            <a:endCxn id="47" idx="1"/>
          </p:cNvCxnSpPr>
          <p:nvPr/>
        </p:nvCxnSpPr>
        <p:spPr>
          <a:xfrm>
            <a:off x="5329014" y="2305203"/>
            <a:ext cx="18162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7145268" y="2744385"/>
            <a:ext cx="2225310" cy="52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同步选择，同步展示，中等时间。</a:t>
            </a:r>
            <a:endParaRPr lang="zh-CN" altLang="en-US" sz="1400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5335759" y="3005032"/>
            <a:ext cx="18162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145268" y="3317571"/>
            <a:ext cx="2225310" cy="52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同步独立进行，较短时间。</a:t>
            </a:r>
            <a:endParaRPr lang="zh-CN" altLang="en-US" sz="1400" dirty="0"/>
          </a:p>
        </p:txBody>
      </p:sp>
      <p:cxnSp>
        <p:nvCxnSpPr>
          <p:cNvPr id="53" name="直接箭头连接符 52"/>
          <p:cNvCxnSpPr>
            <a:stCxn id="38" idx="3"/>
            <a:endCxn id="52" idx="1"/>
          </p:cNvCxnSpPr>
          <p:nvPr/>
        </p:nvCxnSpPr>
        <p:spPr>
          <a:xfrm>
            <a:off x="5330361" y="3580595"/>
            <a:ext cx="18149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7145268" y="4463943"/>
            <a:ext cx="2225310" cy="52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较短</a:t>
            </a:r>
            <a:r>
              <a:rPr lang="zh-CN" altLang="en-US" sz="1400" dirty="0" smtClean="0"/>
              <a:t>单卡思考时间，打出卡牌后时间重置。</a:t>
            </a:r>
            <a:endParaRPr lang="zh-CN" altLang="en-US" sz="1400" dirty="0"/>
          </a:p>
        </p:txBody>
      </p:sp>
      <p:cxnSp>
        <p:nvCxnSpPr>
          <p:cNvPr id="55" name="直接箭头连接符 54"/>
          <p:cNvCxnSpPr>
            <a:stCxn id="40" idx="3"/>
            <a:endCxn id="54" idx="1"/>
          </p:cNvCxnSpPr>
          <p:nvPr/>
        </p:nvCxnSpPr>
        <p:spPr>
          <a:xfrm>
            <a:off x="5335759" y="4726967"/>
            <a:ext cx="18095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0" grpId="0" animBg="1"/>
      <p:bldP spid="52" grpId="0" animBg="1"/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战斗系统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308116" y="3591673"/>
            <a:ext cx="1245711" cy="44267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战斗系统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11801" y="2515510"/>
            <a:ext cx="121058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亮点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11801" y="4656198"/>
            <a:ext cx="121058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完整流程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肘形连接符 14"/>
          <p:cNvCxnSpPr>
            <a:stCxn id="9" idx="3"/>
            <a:endCxn id="13" idx="1"/>
          </p:cNvCxnSpPr>
          <p:nvPr/>
        </p:nvCxnSpPr>
        <p:spPr>
          <a:xfrm flipV="1">
            <a:off x="3553827" y="2715565"/>
            <a:ext cx="1257974" cy="10974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9" idx="3"/>
            <a:endCxn id="14" idx="1"/>
          </p:cNvCxnSpPr>
          <p:nvPr/>
        </p:nvCxnSpPr>
        <p:spPr>
          <a:xfrm>
            <a:off x="3553827" y="3813010"/>
            <a:ext cx="1257974" cy="10432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2278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战斗亮点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骰子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7847" y="4109477"/>
            <a:ext cx="1992636" cy="199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36" y="1640839"/>
            <a:ext cx="4267238" cy="199575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75357" y="3613693"/>
            <a:ext cx="1701489" cy="716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骰子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4550734" y="2386167"/>
            <a:ext cx="148974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基础骰子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550734" y="4648595"/>
            <a:ext cx="148974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专属骰子</a:t>
            </a:r>
            <a:endParaRPr lang="zh-CN" altLang="en-US" dirty="0"/>
          </a:p>
        </p:txBody>
      </p:sp>
      <p:sp>
        <p:nvSpPr>
          <p:cNvPr id="6" name="下箭头 5"/>
          <p:cNvSpPr/>
          <p:nvPr/>
        </p:nvSpPr>
        <p:spPr>
          <a:xfrm rot="14400000">
            <a:off x="3884198" y="2877135"/>
            <a:ext cx="287079" cy="8468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 rot="18000000">
            <a:off x="3884200" y="4197891"/>
            <a:ext cx="287079" cy="8468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6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2278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战斗亮点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骰子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21295" y="1642769"/>
            <a:ext cx="459605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攻击：攻击中造成伤害，防御中进行反击。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防御：防御中抵消伤害，攻击中格挡伤害。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太阳：在白天成功。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月亮：在夜晚成功。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旧印：根据角色能力结算。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触手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：根据角色能力结算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" y="3043153"/>
            <a:ext cx="4267238" cy="19957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51225" y="1968340"/>
            <a:ext cx="1425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基础骰子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2278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战斗亮点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骰子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39297" y="3820586"/>
            <a:ext cx="319350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属于角色专属的骰子。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拥有不同的面数和图标。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·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可定制每面的图标（预设）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11" y="2430005"/>
            <a:ext cx="3159559" cy="315955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251225" y="1968340"/>
            <a:ext cx="1425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专属骰子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战斗系统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27143" y="3278715"/>
            <a:ext cx="165077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战斗阶段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327143" y="2097279"/>
            <a:ext cx="165077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备战阶段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27143" y="4450712"/>
            <a:ext cx="165077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结算阶段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20484" y="358624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完整流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90544" y="3610697"/>
            <a:ext cx="121058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完整流程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肘形连接符 3"/>
          <p:cNvCxnSpPr>
            <a:stCxn id="11" idx="3"/>
            <a:endCxn id="27" idx="1"/>
          </p:cNvCxnSpPr>
          <p:nvPr/>
        </p:nvCxnSpPr>
        <p:spPr>
          <a:xfrm flipV="1">
            <a:off x="3501132" y="2554479"/>
            <a:ext cx="1826011" cy="12562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11" idx="3"/>
            <a:endCxn id="9" idx="1"/>
          </p:cNvCxnSpPr>
          <p:nvPr/>
        </p:nvCxnSpPr>
        <p:spPr>
          <a:xfrm>
            <a:off x="3501132" y="3810752"/>
            <a:ext cx="1826011" cy="10971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备战阶段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15756" y="1569018"/>
            <a:ext cx="1650775" cy="99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选择并打出</a:t>
            </a:r>
            <a:r>
              <a:rPr lang="zh-CN" altLang="en-US" b="1" u="sng" dirty="0" smtClean="0">
                <a:solidFill>
                  <a:srgbClr val="FFFF00"/>
                </a:solidFill>
              </a:rPr>
              <a:t>任务卡</a:t>
            </a:r>
            <a:endParaRPr lang="zh-CN" altLang="en-US" b="1" u="sng" dirty="0">
              <a:solidFill>
                <a:srgbClr val="FFFF00"/>
              </a:solidFill>
            </a:endParaRPr>
          </a:p>
        </p:txBody>
      </p:sp>
      <p:pic>
        <p:nvPicPr>
          <p:cNvPr id="1030" name="Picture 6" descr="E:\YL工作文档\1_印斯茅斯疑云\卡牌简版\成稿\任务卡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89" y="906243"/>
            <a:ext cx="3813175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687432" y="3417079"/>
            <a:ext cx="170741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结算任务卡，抽取环境卡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 rot="5400000">
            <a:off x="3170517" y="2864928"/>
            <a:ext cx="741245" cy="23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687432" y="5164131"/>
            <a:ext cx="165077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打出道具卡</a:t>
            </a:r>
            <a:endParaRPr lang="zh-CN" altLang="en-US" dirty="0"/>
          </a:p>
        </p:txBody>
      </p:sp>
      <p:sp>
        <p:nvSpPr>
          <p:cNvPr id="14" name="右箭头 13"/>
          <p:cNvSpPr/>
          <p:nvPr/>
        </p:nvSpPr>
        <p:spPr>
          <a:xfrm rot="5400000">
            <a:off x="3170516" y="4633034"/>
            <a:ext cx="741245" cy="23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643" y="4176360"/>
            <a:ext cx="1589478" cy="2139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FF111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394335" y="522605"/>
            <a:ext cx="12058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</a:p>
        </p:txBody>
      </p:sp>
      <p:sp>
        <p:nvSpPr>
          <p:cNvPr id="3" name="矩形 2"/>
          <p:cNvSpPr/>
          <p:nvPr/>
        </p:nvSpPr>
        <p:spPr>
          <a:xfrm>
            <a:off x="1401808" y="50613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战斗阶段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18859" y="1402704"/>
            <a:ext cx="1395941" cy="589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战斗行动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595913" y="1147435"/>
            <a:ext cx="4596051" cy="31085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执行一次战斗行动。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战斗行动分类：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进攻：选择进攻手段，物理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魔法，徒手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道具。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防御：抵御伤害，进行反击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闪避（非常规可选）：由技能卡发动。成功抵消所有伤害后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触发</a:t>
            </a:r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突袭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，否则承受所有伤害。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选择并激活装备。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18859" y="2448321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骰子数量</a:t>
            </a:r>
            <a:endParaRPr lang="en-US" altLang="zh-CN" dirty="0" smtClean="0"/>
          </a:p>
        </p:txBody>
      </p:sp>
      <p:sp>
        <p:nvSpPr>
          <p:cNvPr id="19" name="矩形 18"/>
          <p:cNvSpPr/>
          <p:nvPr/>
        </p:nvSpPr>
        <p:spPr>
          <a:xfrm>
            <a:off x="2718858" y="3500896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烧卡</a:t>
            </a:r>
            <a:endParaRPr lang="en-US" altLang="zh-CN" dirty="0" smtClean="0"/>
          </a:p>
        </p:txBody>
      </p:sp>
      <p:sp>
        <p:nvSpPr>
          <p:cNvPr id="20" name="矩形 19"/>
          <p:cNvSpPr/>
          <p:nvPr/>
        </p:nvSpPr>
        <p:spPr>
          <a:xfrm>
            <a:off x="2718858" y="4553471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投掷骰子</a:t>
            </a:r>
            <a:endParaRPr lang="en-US" altLang="zh-CN" dirty="0" smtClean="0"/>
          </a:p>
        </p:txBody>
      </p:sp>
      <p:sp>
        <p:nvSpPr>
          <p:cNvPr id="21" name="矩形 20"/>
          <p:cNvSpPr/>
          <p:nvPr/>
        </p:nvSpPr>
        <p:spPr>
          <a:xfrm>
            <a:off x="2718858" y="5606046"/>
            <a:ext cx="1395941" cy="594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诡计卡</a:t>
            </a:r>
            <a:endParaRPr lang="en-US" altLang="zh-CN" dirty="0" smtClean="0"/>
          </a:p>
        </p:txBody>
      </p:sp>
      <p:cxnSp>
        <p:nvCxnSpPr>
          <p:cNvPr id="4" name="肘形连接符 3"/>
          <p:cNvCxnSpPr>
            <a:stCxn id="9" idx="3"/>
            <a:endCxn id="13" idx="1"/>
          </p:cNvCxnSpPr>
          <p:nvPr/>
        </p:nvCxnSpPr>
        <p:spPr>
          <a:xfrm>
            <a:off x="4114800" y="1697207"/>
            <a:ext cx="1481113" cy="10045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1059</Words>
  <Application>Microsoft Office PowerPoint</Application>
  <PresentationFormat>自定义</PresentationFormat>
  <Paragraphs>259</Paragraphs>
  <Slides>25</Slides>
  <Notes>25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蓝绿简洁</dc:title>
  <dc:creator>第一PPT</dc:creator>
  <cp:keywords>www.1ppt.com</cp:keywords>
  <cp:lastModifiedBy>111</cp:lastModifiedBy>
  <cp:revision>459</cp:revision>
  <dcterms:created xsi:type="dcterms:W3CDTF">2016-01-19T08:46:00Z</dcterms:created>
  <dcterms:modified xsi:type="dcterms:W3CDTF">2019-04-01T04:09:06Z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